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8"/>
  </p:handoutMasterIdLst>
  <p:sldIdLst>
    <p:sldId id="256" r:id="rId2"/>
    <p:sldId id="261" r:id="rId3"/>
    <p:sldId id="278" r:id="rId4"/>
    <p:sldId id="258" r:id="rId5"/>
    <p:sldId id="257" r:id="rId6"/>
    <p:sldId id="272" r:id="rId7"/>
    <p:sldId id="259" r:id="rId8"/>
    <p:sldId id="273" r:id="rId9"/>
    <p:sldId id="274" r:id="rId10"/>
    <p:sldId id="275" r:id="rId11"/>
    <p:sldId id="263" r:id="rId12"/>
    <p:sldId id="279" r:id="rId13"/>
    <p:sldId id="264" r:id="rId14"/>
    <p:sldId id="280" r:id="rId15"/>
    <p:sldId id="281" r:id="rId16"/>
    <p:sldId id="282" r:id="rId17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5369C3-AAC4-4919-BCC2-F4E1DCE7C727}" type="datetimeFigureOut">
              <a:rPr lang="en-GB"/>
              <a:pPr>
                <a:defRPr/>
              </a:pPr>
              <a:t>25/06/2012</a:t>
            </a:fld>
            <a:endParaRPr lang="en-GB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A191624-491B-4389-BE40-12F1BEB608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06364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68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97F34-F509-4DAE-B5B5-9D934E29F708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305FB-36ED-4F99-AD17-BC92F27218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B0B4D-CC39-4F12-AEB5-19E339B825B7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BBE36-35F3-4790-9AE5-9C95B8EF52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FA59E-43C1-484E-A2E6-F4786052AED5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EA33F-F2C1-4447-9AE8-AE905B39FD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4A8D7-4948-4BAD-BD94-09E2C25EA86B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7A14-77DE-4053-A67B-FC4A21027F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1005B-256C-4CE1-8837-3DBA574B3822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EC8D9-7271-4830-8BB1-7324F45A0A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715F4-8BBA-4B95-8496-EF1DC3DD8A24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3FC62-0022-4C8F-9489-3B6EA33D9D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DB7AC-02C1-4120-87D9-F0D9DE751484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8C220-B87C-48B4-8301-1BCA2036F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76102-A284-4886-90B8-7D036848095D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A0C16-CA5B-472C-941D-5A67BE6D06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7719-64E2-4637-90C2-8E7EAABD6916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A553-329B-499C-9385-08862C8D26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E2DB0-B900-490B-961F-E0D18F863D60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A3CA1-E71B-4D66-A301-83653705C5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92EDD-B8D9-4827-BC11-FF0BF266C374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2D74A-139C-471A-8105-80B7D1F8EB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35843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35844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5FB5C131-ED13-4AE8-8469-5358F2026CA4}" type="datetimeFigureOut">
              <a:rPr lang="en-US"/>
              <a:pPr>
                <a:defRPr/>
              </a:pPr>
              <a:t>6/25/2012</a:t>
            </a:fld>
            <a:endParaRPr lang="en-GB"/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821D72B-EEA9-408C-9CD6-38139055B1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mbudsman.org.uk/" TargetMode="External"/><Relationship Id="rId2" Type="http://schemas.openxmlformats.org/officeDocument/2006/relationships/hyperlink" Target="http://www.ni-ombudsman.org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ioa.org.uk/" TargetMode="External"/><Relationship Id="rId4" Type="http://schemas.openxmlformats.org/officeDocument/2006/relationships/hyperlink" Target="http://www.lgo.gov.uk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 eaLnBrk="1" hangingPunct="1"/>
            <a:r>
              <a:rPr lang="en-GB" sz="4000" b="1" smtClean="0">
                <a:solidFill>
                  <a:schemeClr val="tx1"/>
                </a:solidFill>
              </a:rPr>
              <a:t>The Role of the Ombudsman in Resolving Disputes</a:t>
            </a:r>
            <a:r>
              <a:rPr lang="en-GB" sz="4600" smtClean="0">
                <a:solidFill>
                  <a:schemeClr val="tx1"/>
                </a:solidFill>
              </a:rPr>
              <a:t> </a:t>
            </a:r>
            <a:endParaRPr lang="en-US" sz="4600" smtClean="0">
              <a:solidFill>
                <a:schemeClr val="tx1"/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1490663" y="3832225"/>
            <a:ext cx="6162675" cy="17113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3000" smtClean="0">
                <a:solidFill>
                  <a:schemeClr val="bg2"/>
                </a:solidFill>
              </a:rPr>
              <a:t>Marie Anderson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3000" smtClean="0">
                <a:solidFill>
                  <a:schemeClr val="bg2"/>
                </a:solidFill>
              </a:rPr>
              <a:t>Deputy Assembly Ombudsman and Commissioner for Complaints for Northern Ireland  </a:t>
            </a:r>
            <a:endParaRPr lang="en-US" sz="30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Ombudsman (NI) Order 1996 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smtClean="0"/>
              <a:t>Establishes the Assembly Ombudsman for Northern Ireland (AONI)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Appointment tenure, salary , pension and staffing arrangements (articles 4-6)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 Article 8 and Schedule 2 list all Departments and other authorities subject to AONI jurisdiction*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Article 8(2)  OFMDFM power to amend the list by entry or removal of bodies subject to jurisdiction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 Article 9 – Matters subject to Investigation ‘any action taken by or on behalf of a department or other authority in the exercise of ‘</a:t>
            </a:r>
            <a:r>
              <a:rPr lang="en-GB" sz="2400" i="1" smtClean="0"/>
              <a:t>administrative functions</a:t>
            </a:r>
            <a:r>
              <a:rPr lang="en-GB" sz="2400" smtClean="0"/>
              <a:t>’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smtClean="0"/>
              <a:t>* [All 12 NI Departments are within AONI jurisdiction, not PPS(NI)]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Investigations </a:t>
            </a:r>
            <a:endParaRPr lang="en-US" smtClean="0"/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Every investigation shall be conducted in private;</a:t>
            </a:r>
          </a:p>
          <a:p>
            <a:pPr eaLnBrk="1" hangingPunct="1"/>
            <a:r>
              <a:rPr lang="en-GB" sz="2800" smtClean="0"/>
              <a:t>Ability to ask for information from any person or body or third party;</a:t>
            </a:r>
          </a:p>
          <a:p>
            <a:pPr eaLnBrk="1" hangingPunct="1"/>
            <a:r>
              <a:rPr lang="en-GB" sz="2800" smtClean="0"/>
              <a:t>Equivalent powers to a High Court Judge;</a:t>
            </a:r>
          </a:p>
          <a:p>
            <a:pPr eaLnBrk="1" hangingPunct="1"/>
            <a:r>
              <a:rPr lang="en-GB" sz="2800" smtClean="0"/>
              <a:t>Obstruction/Contempt – certify to High Court; </a:t>
            </a:r>
          </a:p>
          <a:p>
            <a:pPr eaLnBrk="1" hangingPunct="1"/>
            <a:r>
              <a:rPr lang="en-GB" sz="2800" smtClean="0"/>
              <a:t>Does not determine rights and obligations;</a:t>
            </a:r>
          </a:p>
          <a:p>
            <a:pPr eaLnBrk="1" hangingPunct="1"/>
            <a:r>
              <a:rPr lang="en-GB" sz="2800" smtClean="0"/>
              <a:t>Makes Findings and Recommendations.</a:t>
            </a:r>
            <a:r>
              <a:rPr lang="en-GB" smtClean="0"/>
              <a:t> 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Ombudsman Reports	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Annual reports published in public domain;</a:t>
            </a:r>
          </a:p>
          <a:p>
            <a:pPr eaLnBrk="1" hangingPunct="1"/>
            <a:r>
              <a:rPr lang="en-GB" sz="2800" smtClean="0"/>
              <a:t>Periodic digest on sectoral issues;</a:t>
            </a:r>
          </a:p>
          <a:p>
            <a:pPr eaLnBrk="1" hangingPunct="1"/>
            <a:r>
              <a:rPr lang="en-GB" sz="2800" smtClean="0"/>
              <a:t>Anonymised as regards complainant;</a:t>
            </a:r>
          </a:p>
          <a:p>
            <a:pPr eaLnBrk="1" hangingPunct="1"/>
            <a:r>
              <a:rPr lang="en-GB" sz="2800" smtClean="0"/>
              <a:t>Privilege attaches;</a:t>
            </a:r>
          </a:p>
          <a:p>
            <a:pPr eaLnBrk="1" hangingPunct="1"/>
            <a:r>
              <a:rPr lang="en-GB" sz="2800" smtClean="0"/>
              <a:t>Statutory bar on Ombudsman giving evidence;</a:t>
            </a:r>
          </a:p>
          <a:p>
            <a:pPr eaLnBrk="1" hangingPunct="1"/>
            <a:r>
              <a:rPr lang="en-GB" sz="2800" smtClean="0"/>
              <a:t>Statutory bar on disclosure of information obtained.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Enforcement </a:t>
            </a:r>
            <a:endParaRPr lang="en-US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smtClean="0"/>
              <a:t>No formal Enforcement Powers under Ombudsman (NI) Order 1996;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Provision for special report if NI Department or agency or body in jurisdiction fails to implement recommendation;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Not used in NI although threatened – Jill McIvor example;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Commissioner for Complaints – can make such report as he thinks fit;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Complainant can seek damages and costs in County Court;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smtClean="0"/>
              <a:t>Craigavon case – no jurisdictional limit on amount of award and can appeal to High Court and Court of Appeal.</a:t>
            </a:r>
          </a:p>
          <a:p>
            <a:pPr eaLnBrk="1" hangingPunct="1">
              <a:lnSpc>
                <a:spcPct val="80000"/>
              </a:lnSpc>
            </a:pPr>
            <a:endParaRPr lang="en-GB" sz="2400" smtClean="0"/>
          </a:p>
          <a:p>
            <a:pPr eaLnBrk="1" hangingPunct="1">
              <a:lnSpc>
                <a:spcPct val="80000"/>
              </a:lnSpc>
            </a:pPr>
            <a:endParaRPr lang="en-US" sz="27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Proposed New Legislation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mtClean="0"/>
              <a:t>OFMDFM Committee Bill</a:t>
            </a:r>
          </a:p>
          <a:p>
            <a:r>
              <a:rPr lang="en-GB" smtClean="0"/>
              <a:t>Merging two offices;</a:t>
            </a:r>
          </a:p>
          <a:p>
            <a:r>
              <a:rPr lang="en-GB" smtClean="0"/>
              <a:t>Removal of MLA filter [twin track approach];</a:t>
            </a:r>
          </a:p>
          <a:p>
            <a:r>
              <a:rPr lang="en-GB" smtClean="0"/>
              <a:t>Extension of jurisdiction [schools and colleges of further and higher education].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800" smtClean="0"/>
              <a:t>Further Proposals (debate ongoing)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Own initiative;</a:t>
            </a:r>
          </a:p>
          <a:p>
            <a:r>
              <a:rPr lang="en-GB" smtClean="0"/>
              <a:t>Removal of employment jurisdiction;</a:t>
            </a:r>
          </a:p>
          <a:p>
            <a:r>
              <a:rPr lang="en-GB" smtClean="0"/>
              <a:t>Remove right to go to County Court;</a:t>
            </a:r>
          </a:p>
          <a:p>
            <a:r>
              <a:rPr lang="en-GB" smtClean="0"/>
              <a:t>Remove right to formal hearing.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Useful Contacts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hlinkClick r:id="rId2"/>
              </a:rPr>
              <a:t>www.ni-ombudsman.org.uk</a:t>
            </a:r>
            <a:endParaRPr lang="en-GB" smtClean="0"/>
          </a:p>
          <a:p>
            <a:pPr lvl="1"/>
            <a:r>
              <a:rPr lang="en-GB" smtClean="0"/>
              <a:t>Freephone: 0800 34 34 24</a:t>
            </a:r>
          </a:p>
          <a:p>
            <a:r>
              <a:rPr lang="en-GB" b="1" smtClean="0">
                <a:hlinkClick r:id="rId3"/>
              </a:rPr>
              <a:t>www.ombudsman.org.uk</a:t>
            </a:r>
            <a:endParaRPr lang="en-GB" b="1" smtClean="0"/>
          </a:p>
          <a:p>
            <a:r>
              <a:rPr lang="en-GB" b="1" smtClean="0">
                <a:hlinkClick r:id="rId4"/>
              </a:rPr>
              <a:t>www.lgo.gov.uk</a:t>
            </a:r>
            <a:endParaRPr lang="en-GB" b="1" smtClean="0"/>
          </a:p>
          <a:p>
            <a:r>
              <a:rPr lang="en-GB" b="1" smtClean="0">
                <a:hlinkClick r:id="rId5"/>
              </a:rPr>
              <a:t>www.bioa.org.uk</a:t>
            </a:r>
            <a:endParaRPr lang="en-GB" b="1" smtClean="0"/>
          </a:p>
          <a:p>
            <a:endParaRPr lang="en-GB" b="1" smtClean="0"/>
          </a:p>
          <a:p>
            <a:pPr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b="1" smtClean="0"/>
              <a:t>Law Commission Report on Public Law Remedies</a:t>
            </a:r>
            <a:r>
              <a:rPr lang="en-GB" sz="3800" smtClean="0"/>
              <a:t> </a:t>
            </a:r>
            <a:endParaRPr lang="en-US" sz="3800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Four Pillars of Administrative Justice </a:t>
            </a:r>
          </a:p>
          <a:p>
            <a:pPr eaLnBrk="1" hangingPunct="1"/>
            <a:r>
              <a:rPr lang="en-GB" smtClean="0"/>
              <a:t>Complaints Mechanisms of Public Bodies </a:t>
            </a:r>
          </a:p>
          <a:p>
            <a:pPr eaLnBrk="1" hangingPunct="1"/>
            <a:r>
              <a:rPr lang="en-GB" smtClean="0"/>
              <a:t>Ombudsman </a:t>
            </a:r>
          </a:p>
          <a:p>
            <a:pPr eaLnBrk="1" hangingPunct="1"/>
            <a:r>
              <a:rPr lang="en-GB" smtClean="0"/>
              <a:t>Tribunals </a:t>
            </a:r>
          </a:p>
          <a:p>
            <a:pPr eaLnBrk="1" hangingPunct="1"/>
            <a:r>
              <a:rPr lang="en-GB" smtClean="0"/>
              <a:t>Courts [Judicial Review]</a:t>
            </a:r>
          </a:p>
          <a:p>
            <a:pPr eaLnBrk="1" hangingPunct="1"/>
            <a:r>
              <a:rPr lang="en-GB" smtClean="0"/>
              <a:t>Need for User Focus 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800" smtClean="0"/>
              <a:t>Administrative Justice Landscape </a:t>
            </a:r>
            <a:br>
              <a:rPr lang="en-GB" sz="3800" smtClean="0"/>
            </a:br>
            <a:endParaRPr lang="en-US" sz="3800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Government regulates various aspects of our everyday lives, making decisions in relation to individual people. ‘Administrative Justice’ includes the procedures for making such decisions, the law that regulates decision-making, and the systems (such as the various tribunals and ombudsmen) that enable people to challenge these decisions. [AJTC]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Ombudsman Enterprise  </a:t>
            </a:r>
            <a:endParaRPr lang="en-US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Scandinavian origins;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Ombudsman is a ‘trusted official’ who investigates complaints against administration;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New Zealand Ombudsman –’The Reviewer of Administrative Decisions’;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Classical Public Sector Ombudsman;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BIOA criteria of Independence, Fairness, Effectiveness and Public Accountability [BIOA consultation to add openness and transparency to this criteria] 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Northern Ireland Ombudsman </a:t>
            </a:r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Popular title for two statutory offices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Assembly Ombudsman for Northern Ireland - deals with complaints of maladministration about Northern Ireland Departments  and their agencies under the  Ombudsman (NI ) Order 1996 – exception PPS(NI)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Commissioner for Complaints for Northern Ireland - complaints of maladministration about local government , health service, NIHE, Housing Associations and justice bodies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Commissioner for Complaints – also Health jurisdiction includes complaints about clinical judgement of health service providers including GPs, Pharmacists and Dentists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endParaRPr lang="en-US" sz="27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800" smtClean="0"/>
              <a:t>History of the Northern Ireland Ombudsman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/>
              <a:t>‘Parliamentary’ Commissioner for Administration – first such office in the UK;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Parliamentary Commissioner Act 1967 established the Commissioner who may only receive complaints through members of the House of Commons;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Response in Northern Ireland. Stormont established  the office of Assembly Ombudsman in 1969;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Based on Parliamentary Commissioner Act 1967;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Backdrop of concerns over discrimination in employment, housing and local government;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Commissioner for Complaints established to deal with complaints of maladministration to include bias and discrimination;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/>
              <a:t>Direct access to Commissioner for Complaints.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Trusted Official </a:t>
            </a:r>
            <a:endParaRPr lang="en-US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39750" y="1628775"/>
            <a:ext cx="7924800" cy="44640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SzPct val="170000"/>
              <a:buFont typeface="Arial" charset="0"/>
              <a:buChar char="•"/>
            </a:pPr>
            <a:r>
              <a:rPr lang="en-GB" sz="2000" smtClean="0"/>
              <a:t>Independent of governmental bodies that the Ombudsman investigates;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An Agent of Parliament;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Northern Ireland Ombudsman is one the Statutory Officers of the Northern Ireland Assembly;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Like Comptroller and Auditor general;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Holds the Executive to account for actions or inactions of public bodies;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Independence underpinned by appointment and funding arrangements;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Appointment by the Queen under Royal Warrant;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Authority derived from letters patent;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cs typeface="Arial" charset="0"/>
              </a:rPr>
              <a:t>NI Ombudsman currently does not formally report to a Committee of the  NI Assembly.</a:t>
            </a:r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2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does an Ombudsman do ?</a:t>
            </a:r>
            <a:endParaRPr lang="en-US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Investigate Complaints of maladministration; </a:t>
            </a:r>
          </a:p>
          <a:p>
            <a:pPr eaLnBrk="1" hangingPunct="1"/>
            <a:r>
              <a:rPr lang="en-GB" sz="2400" smtClean="0"/>
              <a:t>No statutory definition of maladministration ;</a:t>
            </a:r>
          </a:p>
          <a:p>
            <a:pPr eaLnBrk="1" hangingPunct="1"/>
            <a:r>
              <a:rPr lang="en-GB" sz="2400" smtClean="0"/>
              <a:t>Crossman Catalogue - </a:t>
            </a:r>
            <a:r>
              <a:rPr lang="en-GB" sz="2400" i="1" smtClean="0">
                <a:solidFill>
                  <a:schemeClr val="accent1"/>
                </a:solidFill>
              </a:rPr>
              <a:t>bias, neglect, delay turpitude, arbitrariness;</a:t>
            </a:r>
          </a:p>
          <a:p>
            <a:pPr eaLnBrk="1" hangingPunct="1"/>
            <a:r>
              <a:rPr lang="en-GB" sz="2400" smtClean="0"/>
              <a:t>PHSO Principles of Good Administration; </a:t>
            </a:r>
          </a:p>
          <a:p>
            <a:pPr eaLnBrk="1" hangingPunct="1"/>
            <a:r>
              <a:rPr lang="en-GB" sz="2400" smtClean="0"/>
              <a:t>Promoting Good Administration;</a:t>
            </a:r>
          </a:p>
          <a:p>
            <a:pPr eaLnBrk="1" hangingPunct="1"/>
            <a:r>
              <a:rPr lang="en-GB" sz="2400" smtClean="0"/>
              <a:t>Ombudsman reports on findings of investigation;</a:t>
            </a:r>
          </a:p>
          <a:p>
            <a:pPr eaLnBrk="1" hangingPunct="1"/>
            <a:r>
              <a:rPr lang="en-GB" sz="2400" smtClean="0"/>
              <a:t>Ombudsman makes recommendations (not binding)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Relevant Ombudsman Legislation 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Ombudsman (Northern Ireland ) Order 1996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Commissioner for Complaints (Northern Ireland ) 1996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Commissioner for Complaints (Amendment) (NI) Order 1997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North /South Co-operation (Implementation Bodies) (Northern Ireland) Order 1999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Department of Justice (NI) Order 2010 [adds DOJ to jurisdiction]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Additional justice bodies added to Commissioner for Complaints jurisdiction. 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519</TotalTime>
  <Words>911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Radial</vt:lpstr>
      <vt:lpstr>The Role of the Ombudsman in Resolving Disputes </vt:lpstr>
      <vt:lpstr>Law Commission Report on Public Law Remedies </vt:lpstr>
      <vt:lpstr>Administrative Justice Landscape  </vt:lpstr>
      <vt:lpstr>The Ombudsman Enterprise  </vt:lpstr>
      <vt:lpstr>The Northern Ireland Ombudsman </vt:lpstr>
      <vt:lpstr>History of the Northern Ireland Ombudsman</vt:lpstr>
      <vt:lpstr>Trusted Official </vt:lpstr>
      <vt:lpstr>What does an Ombudsman do ?</vt:lpstr>
      <vt:lpstr>Relevant Ombudsman Legislation </vt:lpstr>
      <vt:lpstr>Ombudsman (NI) Order 1996 </vt:lpstr>
      <vt:lpstr>Investigations </vt:lpstr>
      <vt:lpstr>Ombudsman Reports </vt:lpstr>
      <vt:lpstr>Enforcement </vt:lpstr>
      <vt:lpstr>Proposed New Legislation</vt:lpstr>
      <vt:lpstr>Further Proposals (debate ongoing)</vt:lpstr>
      <vt:lpstr>Useful Contacts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the Ombudsman in the Administrative Justice Landscape</dc:title>
  <dc:creator>Paul Bailie</dc:creator>
  <cp:lastModifiedBy>Administrator</cp:lastModifiedBy>
  <cp:revision>16</cp:revision>
  <dcterms:created xsi:type="dcterms:W3CDTF">2011-03-24T22:01:36Z</dcterms:created>
  <dcterms:modified xsi:type="dcterms:W3CDTF">2012-06-25T16:35:52Z</dcterms:modified>
</cp:coreProperties>
</file>